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801" r:id="rId2"/>
  </p:sldMasterIdLst>
  <p:notesMasterIdLst>
    <p:notesMasterId r:id="rId56"/>
  </p:notesMasterIdLst>
  <p:handoutMasterIdLst>
    <p:handoutMasterId r:id="rId57"/>
  </p:handoutMasterIdLst>
  <p:sldIdLst>
    <p:sldId id="256" r:id="rId3"/>
    <p:sldId id="257" r:id="rId4"/>
    <p:sldId id="321" r:id="rId5"/>
    <p:sldId id="319" r:id="rId6"/>
    <p:sldId id="265" r:id="rId7"/>
    <p:sldId id="322" r:id="rId8"/>
    <p:sldId id="320" r:id="rId9"/>
    <p:sldId id="324" r:id="rId10"/>
    <p:sldId id="293" r:id="rId11"/>
    <p:sldId id="323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43" r:id="rId27"/>
    <p:sldId id="344" r:id="rId28"/>
    <p:sldId id="339" r:id="rId29"/>
    <p:sldId id="340" r:id="rId30"/>
    <p:sldId id="345" r:id="rId31"/>
    <p:sldId id="346" r:id="rId32"/>
    <p:sldId id="347" r:id="rId33"/>
    <p:sldId id="348" r:id="rId34"/>
    <p:sldId id="341" r:id="rId35"/>
    <p:sldId id="342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62" r:id="rId47"/>
    <p:sldId id="367" r:id="rId48"/>
    <p:sldId id="363" r:id="rId49"/>
    <p:sldId id="369" r:id="rId50"/>
    <p:sldId id="364" r:id="rId51"/>
    <p:sldId id="370" r:id="rId52"/>
    <p:sldId id="365" r:id="rId53"/>
    <p:sldId id="371" r:id="rId54"/>
    <p:sldId id="372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80808"/>
    <a:srgbClr val="030E02"/>
    <a:srgbClr val="FFFF99"/>
    <a:srgbClr val="0000CC"/>
    <a:srgbClr val="0000FF"/>
    <a:srgbClr val="FFFFFF"/>
    <a:srgbClr val="0033CC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91" autoAdjust="0"/>
    <p:restoredTop sz="94654" autoAdjust="0"/>
  </p:normalViewPr>
  <p:slideViewPr>
    <p:cSldViewPr>
      <p:cViewPr varScale="1">
        <p:scale>
          <a:sx n="55" d="100"/>
          <a:sy n="55" d="100"/>
        </p:scale>
        <p:origin x="-8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20E08C1-A7D4-4B17-A155-666705430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AC4E97-F33F-45A3-A64D-3203CACAA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2949B9-C6D0-4B66-8F39-1A0CBED717B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D6511-9CE8-43A3-8410-F667A446C5B7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C7EE2-D014-40B0-BC1A-331CA0691FEB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1179D4-7EB0-40EA-89D6-DB33BD1E74D9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440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AF634-76AD-4DFD-AE3F-DC3605BA3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6CD0F-5E2C-428B-8506-4CFAD540C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F1935-DFB1-4B45-9090-CCAA52DB2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A173E-B65B-48D8-8D9D-CF1256BF7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6BDE89-4BEE-4081-BD01-ED0D28565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07CA4-CE06-42BC-938E-081B2E5F1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9ADA-E640-4F11-ABF7-48795FDF0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C2E17-D36D-40B6-81DC-B2B9116B6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3560FF-0921-4417-B175-9A6E05787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5284C-2142-4E9C-A02E-EC542E2B0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0D3283-E13F-4064-B131-E05DB8290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070B6-95ED-49C0-953E-253ED576C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988BA3-55E6-40D1-904A-7F7D63298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510D8-B9DE-47E8-A98D-D0547922C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A5F71-064E-4C6D-A4DF-331225B2B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DD230-40DE-4270-B1F9-41C6775FF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991CA-85EF-4A93-91F8-74EDEA3B2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E3261-C215-40E5-BF8A-210E7CA10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6BF8D-6961-448D-9B9C-77C3B98DC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9D4C1-5E90-47D0-AB04-CAF75A114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207D0-B90B-48F1-B375-CC605A28D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912C6-7059-4E59-9CDA-3629C8C4A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30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30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3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3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4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30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5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306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6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6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6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6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6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6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307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07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07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07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430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049BBD4-E1B4-49F0-9BA4-E6358EFBD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8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ransition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9A6EE4-4B0E-4F57-9A16-624F07AC5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23" r:id="rId4"/>
    <p:sldLayoutId id="2147484024" r:id="rId5"/>
    <p:sldLayoutId id="2147484032" r:id="rId6"/>
    <p:sldLayoutId id="2147484025" r:id="rId7"/>
    <p:sldLayoutId id="2147484033" r:id="rId8"/>
    <p:sldLayoutId id="2147484034" r:id="rId9"/>
    <p:sldLayoutId id="2147484026" r:id="rId10"/>
    <p:sldLayoutId id="21474840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eg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17.xml"/><Relationship Id="rId18" Type="http://schemas.openxmlformats.org/officeDocument/2006/relationships/slide" Target="slide27.xml"/><Relationship Id="rId26" Type="http://schemas.openxmlformats.org/officeDocument/2006/relationships/slide" Target="slide43.xml"/><Relationship Id="rId3" Type="http://schemas.openxmlformats.org/officeDocument/2006/relationships/slide" Target="slide5.xml"/><Relationship Id="rId21" Type="http://schemas.openxmlformats.org/officeDocument/2006/relationships/slide" Target="slide33.xml"/><Relationship Id="rId7" Type="http://schemas.openxmlformats.org/officeDocument/2006/relationships/slide" Target="slide13.xml"/><Relationship Id="rId12" Type="http://schemas.openxmlformats.org/officeDocument/2006/relationships/slide" Target="slide15.xml"/><Relationship Id="rId17" Type="http://schemas.openxmlformats.org/officeDocument/2006/relationships/slide" Target="slide25.xml"/><Relationship Id="rId25" Type="http://schemas.openxmlformats.org/officeDocument/2006/relationships/slide" Target="slide41.xml"/><Relationship Id="rId2" Type="http://schemas.openxmlformats.org/officeDocument/2006/relationships/audio" Target="../media/audio8.wav"/><Relationship Id="rId16" Type="http://schemas.openxmlformats.org/officeDocument/2006/relationships/slide" Target="slide23.xml"/><Relationship Id="rId20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51.xml"/><Relationship Id="rId24" Type="http://schemas.openxmlformats.org/officeDocument/2006/relationships/slide" Target="slide39.xml"/><Relationship Id="rId5" Type="http://schemas.openxmlformats.org/officeDocument/2006/relationships/slide" Target="slide9.xml"/><Relationship Id="rId15" Type="http://schemas.openxmlformats.org/officeDocument/2006/relationships/slide" Target="slide21.xml"/><Relationship Id="rId23" Type="http://schemas.openxmlformats.org/officeDocument/2006/relationships/slide" Target="slide47.xml"/><Relationship Id="rId10" Type="http://schemas.openxmlformats.org/officeDocument/2006/relationships/slide" Target="slide49.xml"/><Relationship Id="rId19" Type="http://schemas.openxmlformats.org/officeDocument/2006/relationships/slide" Target="slide29.xml"/><Relationship Id="rId4" Type="http://schemas.openxmlformats.org/officeDocument/2006/relationships/slide" Target="slide7.xml"/><Relationship Id="rId9" Type="http://schemas.openxmlformats.org/officeDocument/2006/relationships/slide" Target="slide37.xml"/><Relationship Id="rId14" Type="http://schemas.openxmlformats.org/officeDocument/2006/relationships/slide" Target="slide19.xml"/><Relationship Id="rId22" Type="http://schemas.openxmlformats.org/officeDocument/2006/relationships/slide" Target="slide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eg"/><Relationship Id="rId4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jpeg"/><Relationship Id="rId4" Type="http://schemas.openxmlformats.org/officeDocument/2006/relationships/image" Target="../media/image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avdeeva-2009.narod.ru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2875" y="6491288"/>
            <a:ext cx="2817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©</a:t>
            </a:r>
            <a:r>
              <a:rPr lang="ru-RU" sz="1800" b="1" dirty="0">
                <a:latin typeface="Arial" charset="0"/>
              </a:rPr>
              <a:t> </a:t>
            </a:r>
            <a:r>
              <a:rPr lang="ru-RU" sz="1800" i="1" dirty="0">
                <a:latin typeface="+mn-lt"/>
              </a:rPr>
              <a:t>Авдеева</a:t>
            </a:r>
            <a:r>
              <a:rPr lang="ru-RU" sz="1800" b="1" dirty="0">
                <a:latin typeface="Arial" charset="0"/>
              </a:rPr>
              <a:t> </a:t>
            </a:r>
            <a:r>
              <a:rPr lang="ru-RU" sz="1800" i="1" dirty="0">
                <a:latin typeface="+mn-lt"/>
              </a:rPr>
              <a:t>Л.В.,2010 год</a:t>
            </a:r>
          </a:p>
        </p:txBody>
      </p:sp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1000125" y="357188"/>
            <a:ext cx="57023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А.С.Пушкин</a:t>
            </a:r>
          </a:p>
        </p:txBody>
      </p:sp>
      <p:pic>
        <p:nvPicPr>
          <p:cNvPr id="10" name="Рисунок 9" descr="6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857232"/>
            <a:ext cx="2099065" cy="2434680"/>
          </a:xfrm>
          <a:prstGeom prst="ellipse">
            <a:avLst/>
          </a:prstGeom>
          <a:ln w="63500" cap="rnd">
            <a:solidFill>
              <a:srgbClr val="333333">
                <a:alpha val="39000"/>
              </a:srgb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539750" y="620713"/>
            <a:ext cx="82089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ru-RU" sz="3600"/>
          </a:p>
          <a:p>
            <a:endParaRPr lang="ru-RU" sz="3600"/>
          </a:p>
        </p:txBody>
      </p:sp>
      <p:pic>
        <p:nvPicPr>
          <p:cNvPr id="19459" name="Picture 6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5805488"/>
            <a:ext cx="5127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6300788" y="5876925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571625" y="1500188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«Зелёная лампа»</a:t>
            </a:r>
          </a:p>
        </p:txBody>
      </p:sp>
      <p:pic>
        <p:nvPicPr>
          <p:cNvPr id="7" name="Рисунок 6" descr="38455028_89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3143248"/>
            <a:ext cx="2119350" cy="3071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77041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99CCFF"/>
                </a:solidFill>
              </a:rPr>
              <a:t>Кто из названных поэтов не был лицейским товарищем А.С.Пушкина?</a:t>
            </a:r>
          </a:p>
        </p:txBody>
      </p:sp>
      <p:pic>
        <p:nvPicPr>
          <p:cNvPr id="20483" name="Picture 5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734050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227763" y="5876925"/>
            <a:ext cx="2627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99CCFF"/>
                </a:solidFill>
              </a:rPr>
              <a:t>Правильный ответ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1143000" y="2000250"/>
            <a:ext cx="72151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>
                <a:solidFill>
                  <a:srgbClr val="FFFF00"/>
                </a:solidFill>
              </a:rPr>
              <a:t>Иван Пущин</a:t>
            </a:r>
          </a:p>
          <a:p>
            <a:pPr>
              <a:buFont typeface="Arial" charset="0"/>
              <a:buChar char="•"/>
            </a:pPr>
            <a:r>
              <a:rPr lang="ru-RU" sz="3200">
                <a:solidFill>
                  <a:srgbClr val="FFFF00"/>
                </a:solidFill>
              </a:rPr>
              <a:t>Антон Дельвиг</a:t>
            </a:r>
          </a:p>
          <a:p>
            <a:pPr>
              <a:buFont typeface="Arial" charset="0"/>
              <a:buChar char="•"/>
            </a:pPr>
            <a:r>
              <a:rPr lang="ru-RU" sz="3200">
                <a:solidFill>
                  <a:srgbClr val="FFFF00"/>
                </a:solidFill>
              </a:rPr>
              <a:t>Вильгельм Кюхельбеккер</a:t>
            </a:r>
          </a:p>
          <a:p>
            <a:pPr>
              <a:buFont typeface="Arial" charset="0"/>
              <a:buChar char="•"/>
            </a:pPr>
            <a:r>
              <a:rPr lang="ru-RU" sz="3200">
                <a:solidFill>
                  <a:srgbClr val="FFFF00"/>
                </a:solidFill>
              </a:rPr>
              <a:t>Пётр Чаадаев</a:t>
            </a:r>
          </a:p>
        </p:txBody>
      </p:sp>
      <p:pic>
        <p:nvPicPr>
          <p:cNvPr id="20486" name="Рисунок 6" descr="ques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4286250"/>
            <a:ext cx="1930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611188" y="1268413"/>
            <a:ext cx="8137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Пётр Чаадаев</a:t>
            </a:r>
          </a:p>
        </p:txBody>
      </p:sp>
      <p:pic>
        <p:nvPicPr>
          <p:cNvPr id="21507" name="Picture 5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5661025"/>
            <a:ext cx="5127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6135688" y="5734050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pic>
        <p:nvPicPr>
          <p:cNvPr id="6" name="Рисунок 5" descr="b1081ec0885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2857496"/>
            <a:ext cx="2957515" cy="2979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755650" y="812800"/>
            <a:ext cx="7561263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45000"/>
              </a:spcBef>
            </a:pPr>
            <a:r>
              <a:rPr lang="ru-RU" sz="3200">
                <a:solidFill>
                  <a:srgbClr val="99CCFF"/>
                </a:solidFill>
              </a:rPr>
              <a:t>Какая дата, связанная с Лицеем, не раз встречается в лирике А.С.Пушкина?</a:t>
            </a:r>
          </a:p>
          <a:p>
            <a:pPr algn="ctr">
              <a:lnSpc>
                <a:spcPct val="120000"/>
              </a:lnSpc>
              <a:spcBef>
                <a:spcPct val="45000"/>
              </a:spcBef>
            </a:pPr>
            <a:endParaRPr lang="ru-RU">
              <a:solidFill>
                <a:srgbClr val="99CCFF"/>
              </a:solidFill>
            </a:endParaRPr>
          </a:p>
        </p:txBody>
      </p:sp>
      <p:pic>
        <p:nvPicPr>
          <p:cNvPr id="22531" name="Picture 9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5734050"/>
            <a:ext cx="5127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6372225" y="5876925"/>
            <a:ext cx="250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CCFF"/>
                </a:solidFill>
              </a:rPr>
              <a:t>Правильный ответ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571500" y="2786063"/>
            <a:ext cx="8001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4400">
                <a:solidFill>
                  <a:srgbClr val="FFFF00"/>
                </a:solidFill>
              </a:rPr>
              <a:t>5 мая</a:t>
            </a:r>
          </a:p>
          <a:p>
            <a:pPr>
              <a:buFont typeface="Arial" charset="0"/>
              <a:buChar char="•"/>
            </a:pPr>
            <a:r>
              <a:rPr lang="ru-RU" sz="4400">
                <a:solidFill>
                  <a:srgbClr val="FFFF00"/>
                </a:solidFill>
              </a:rPr>
              <a:t>21 октября</a:t>
            </a:r>
          </a:p>
          <a:p>
            <a:pPr>
              <a:buFont typeface="Arial" charset="0"/>
              <a:buChar char="•"/>
            </a:pPr>
            <a:r>
              <a:rPr lang="ru-RU" sz="4400">
                <a:solidFill>
                  <a:srgbClr val="FFFF00"/>
                </a:solidFill>
              </a:rPr>
              <a:t>1 января</a:t>
            </a:r>
          </a:p>
          <a:p>
            <a:pPr>
              <a:buFont typeface="Arial" charset="0"/>
              <a:buChar char="•"/>
            </a:pPr>
            <a:r>
              <a:rPr lang="ru-RU" sz="4400">
                <a:solidFill>
                  <a:srgbClr val="FFFF00"/>
                </a:solidFill>
              </a:rPr>
              <a:t>19 октября</a:t>
            </a:r>
          </a:p>
        </p:txBody>
      </p:sp>
      <p:pic>
        <p:nvPicPr>
          <p:cNvPr id="6" name="Рисунок 5" descr="center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2214554"/>
            <a:ext cx="2166453" cy="33194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684213" y="1052513"/>
            <a:ext cx="784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19 октября.</a:t>
            </a:r>
          </a:p>
        </p:txBody>
      </p:sp>
      <p:pic>
        <p:nvPicPr>
          <p:cNvPr id="23555" name="Picture 5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5805488"/>
            <a:ext cx="5127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6424613" y="5878513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pic>
        <p:nvPicPr>
          <p:cNvPr id="6" name="Рисунок 5" descr="1218269329_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3929066"/>
            <a:ext cx="2928938" cy="21918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116013" y="620713"/>
            <a:ext cx="588486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>
                <a:solidFill>
                  <a:srgbClr val="99CCFF"/>
                </a:solidFill>
              </a:rPr>
              <a:t>Из какого стихотворения </a:t>
            </a:r>
          </a:p>
          <a:p>
            <a:pPr algn="ctr">
              <a:lnSpc>
                <a:spcPct val="150000"/>
              </a:lnSpc>
            </a:pPr>
            <a:r>
              <a:rPr lang="ru-RU" sz="2000">
                <a:solidFill>
                  <a:srgbClr val="99CCFF"/>
                </a:solidFill>
              </a:rPr>
              <a:t>А.С. Пушкина взяты следующие строки</a:t>
            </a:r>
            <a:r>
              <a:rPr lang="ru-RU" sz="2400">
                <a:solidFill>
                  <a:srgbClr val="99CCFF"/>
                </a:solidFill>
              </a:rPr>
              <a:t>?</a:t>
            </a:r>
            <a:endParaRPr lang="ru-RU" sz="3600">
              <a:solidFill>
                <a:srgbClr val="99CCFF"/>
              </a:solidFill>
            </a:endParaRPr>
          </a:p>
        </p:txBody>
      </p:sp>
      <p:pic>
        <p:nvPicPr>
          <p:cNvPr id="24579" name="Picture 5" descr="ris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5661025"/>
            <a:ext cx="5127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6300788" y="5734050"/>
            <a:ext cx="2500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CCFF"/>
                </a:solidFill>
              </a:rPr>
              <a:t>Правильный ответ</a:t>
            </a: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1071563" y="2357438"/>
            <a:ext cx="6143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>
                <a:solidFill>
                  <a:srgbClr val="FFFF00"/>
                </a:solidFill>
              </a:rPr>
              <a:t>Мы ждём с томленьем упованья</a:t>
            </a:r>
          </a:p>
          <a:p>
            <a:pPr algn="ctr"/>
            <a:r>
              <a:rPr lang="ru-RU" sz="2800" i="1">
                <a:solidFill>
                  <a:srgbClr val="FFFF00"/>
                </a:solidFill>
              </a:rPr>
              <a:t>Минуты вольности святой</a:t>
            </a:r>
          </a:p>
          <a:p>
            <a:pPr algn="ctr"/>
            <a:r>
              <a:rPr lang="ru-RU" sz="2800" i="1">
                <a:solidFill>
                  <a:srgbClr val="FFFF00"/>
                </a:solidFill>
              </a:rPr>
              <a:t>Как ждёт любовник молодой</a:t>
            </a:r>
          </a:p>
          <a:p>
            <a:pPr algn="ctr"/>
            <a:r>
              <a:rPr lang="ru-RU" sz="2800" i="1">
                <a:solidFill>
                  <a:srgbClr val="FFFF00"/>
                </a:solidFill>
              </a:rPr>
              <a:t>Минуты верного свиданья…</a:t>
            </a:r>
          </a:p>
        </p:txBody>
      </p:sp>
      <p:pic>
        <p:nvPicPr>
          <p:cNvPr id="24582" name="Рисунок 8" descr="ques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4500563"/>
            <a:ext cx="1930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755650" y="1484313"/>
            <a:ext cx="770413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/>
              <a:t>«К Чаадаеву»</a:t>
            </a:r>
          </a:p>
        </p:txBody>
      </p:sp>
      <p:pic>
        <p:nvPicPr>
          <p:cNvPr id="25603" name="Picture 5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805488"/>
            <a:ext cx="5127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6424613" y="5878513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pic>
        <p:nvPicPr>
          <p:cNvPr id="8" name="Рисунок 7" descr="otv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5143512"/>
            <a:ext cx="12192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5805488"/>
            <a:ext cx="5127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6424613" y="5878513"/>
            <a:ext cx="2500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CCFF"/>
                </a:solidFill>
              </a:rPr>
              <a:t>Правильный ответ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125" y="1143000"/>
            <a:ext cx="4714875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В стихотворениях «Эхо», «Разговор книгопродавца с поэтом», «Пророк», «Поэту», «Поэт и толпа», «Я памятник себе воздвиг нерукотворный…» А.С.Пушкин раскрыл тему…</a:t>
            </a:r>
          </a:p>
        </p:txBody>
      </p:sp>
      <p:pic>
        <p:nvPicPr>
          <p:cNvPr id="7" name="Рисунок 6" descr="GRt5gr6Tc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1000108"/>
            <a:ext cx="2571770" cy="2571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827088" y="981075"/>
            <a:ext cx="75612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/>
              <a:t>…поэта и поэзии.</a:t>
            </a:r>
          </a:p>
        </p:txBody>
      </p:sp>
      <p:pic>
        <p:nvPicPr>
          <p:cNvPr id="27651" name="Picture 5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5734050"/>
            <a:ext cx="5127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6280150" y="5805488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pic>
        <p:nvPicPr>
          <p:cNvPr id="6" name="Рисунок 5" descr="otv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3286124"/>
            <a:ext cx="2214578" cy="16609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27088" y="260350"/>
            <a:ext cx="73644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99CCFF"/>
                </a:solidFill>
              </a:rPr>
              <a:t>Назовите жанр стихотворения «Вольность».</a:t>
            </a:r>
          </a:p>
        </p:txBody>
      </p:sp>
      <p:pic>
        <p:nvPicPr>
          <p:cNvPr id="28675" name="Picture 5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876925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6208713" y="5949950"/>
            <a:ext cx="2500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CCFF"/>
                </a:solidFill>
              </a:rPr>
              <a:t>Правильный ответ</a:t>
            </a:r>
          </a:p>
        </p:txBody>
      </p:sp>
      <p:pic>
        <p:nvPicPr>
          <p:cNvPr id="28677" name="Рисунок 5" descr="ques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643313"/>
            <a:ext cx="1930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22606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i="1" dirty="0" smtClean="0">
                <a:solidFill>
                  <a:srgbClr val="99CCFF"/>
                </a:solidFill>
              </a:rPr>
              <a:t>При проведении данного урока используется идея телевизионной передачи</a:t>
            </a:r>
          </a:p>
        </p:txBody>
      </p:sp>
      <p:pic>
        <p:nvPicPr>
          <p:cNvPr id="11267" name="Picture 7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643438"/>
            <a:ext cx="2808287" cy="1836737"/>
          </a:xfrm>
          <a:prstGeom prst="rect">
            <a:avLst/>
          </a:prstGeom>
          <a:noFill/>
          <a:ln w="57150">
            <a:solidFill>
              <a:srgbClr val="66FFCC"/>
            </a:solidFill>
            <a:miter lim="800000"/>
            <a:headEnd/>
            <a:tailEnd/>
          </a:ln>
        </p:spPr>
      </p:pic>
      <p:pic>
        <p:nvPicPr>
          <p:cNvPr id="11268" name="Picture 8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568825"/>
            <a:ext cx="2816225" cy="1981200"/>
          </a:xfrm>
          <a:prstGeom prst="rect">
            <a:avLst/>
          </a:prstGeom>
          <a:noFill/>
          <a:ln w="57150">
            <a:solidFill>
              <a:srgbClr val="66FFCC"/>
            </a:solidFill>
            <a:miter lim="800000"/>
            <a:headEnd/>
            <a:tailEnd/>
          </a:ln>
        </p:spPr>
      </p:pic>
      <p:pic>
        <p:nvPicPr>
          <p:cNvPr id="11269" name="Picture 6" descr="sv_ig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2708275"/>
            <a:ext cx="3816350" cy="3014663"/>
          </a:xfrm>
          <a:prstGeom prst="rect">
            <a:avLst/>
          </a:prstGeom>
          <a:noFill/>
          <a:ln w="57150">
            <a:solidFill>
              <a:srgbClr val="66FFCC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684213" y="908050"/>
            <a:ext cx="77247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/>
              <a:t>Ода.</a:t>
            </a:r>
          </a:p>
        </p:txBody>
      </p:sp>
      <p:pic>
        <p:nvPicPr>
          <p:cNvPr id="29699" name="Picture 5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5805488"/>
            <a:ext cx="5127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6443663" y="5876925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pic>
        <p:nvPicPr>
          <p:cNvPr id="6" name="Рисунок 5" descr="otv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1" y="2786058"/>
            <a:ext cx="1885955" cy="14144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5661025"/>
            <a:ext cx="5127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6280150" y="5734050"/>
            <a:ext cx="250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CCFF"/>
                </a:solidFill>
              </a:rPr>
              <a:t>Правильный ответ</a:t>
            </a:r>
          </a:p>
        </p:txBody>
      </p:sp>
      <p:sp>
        <p:nvSpPr>
          <p:cNvPr id="30724" name="Text Box 9"/>
          <p:cNvSpPr txBox="1">
            <a:spLocks noChangeArrowheads="1"/>
          </p:cNvSpPr>
          <p:nvPr/>
        </p:nvSpPr>
        <p:spPr bwMode="auto">
          <a:xfrm>
            <a:off x="539750" y="404813"/>
            <a:ext cx="77041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99CCFF"/>
                </a:solidFill>
              </a:rPr>
              <a:t>Какое стихотворение было написано юным поэтом по случаю предстоящего экзамена в Лицее?</a:t>
            </a:r>
          </a:p>
        </p:txBody>
      </p:sp>
      <p:pic>
        <p:nvPicPr>
          <p:cNvPr id="30725" name="Рисунок 5" descr="ques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5" y="4071938"/>
            <a:ext cx="1930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403350" y="692150"/>
            <a:ext cx="66246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«Воспоминания в Царском Селе».</a:t>
            </a:r>
          </a:p>
        </p:txBody>
      </p:sp>
      <p:pic>
        <p:nvPicPr>
          <p:cNvPr id="31747" name="Picture 5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5661025"/>
            <a:ext cx="5127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6300788" y="5805488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pic>
        <p:nvPicPr>
          <p:cNvPr id="7" name="Рисунок 6" descr="otv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3500438"/>
            <a:ext cx="12192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83534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99CCFF"/>
                </a:solidFill>
              </a:rPr>
              <a:t>Просветительские идеи каких поэтов </a:t>
            </a:r>
            <a:r>
              <a:rPr lang="en-US">
                <a:solidFill>
                  <a:srgbClr val="99CCFF"/>
                </a:solidFill>
              </a:rPr>
              <a:t>XVII</a:t>
            </a:r>
            <a:r>
              <a:rPr lang="ru-RU">
                <a:solidFill>
                  <a:srgbClr val="99CCFF"/>
                </a:solidFill>
              </a:rPr>
              <a:t> в. оказали влияние на А.С.Пушкина при создании оды «Вольность»?</a:t>
            </a:r>
          </a:p>
        </p:txBody>
      </p:sp>
      <p:pic>
        <p:nvPicPr>
          <p:cNvPr id="32771" name="Picture 5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5734050"/>
            <a:ext cx="5127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6084888" y="5805488"/>
            <a:ext cx="2500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CCFF"/>
                </a:solidFill>
              </a:rPr>
              <a:t>Правильный ответ</a:t>
            </a:r>
          </a:p>
        </p:txBody>
      </p:sp>
      <p:pic>
        <p:nvPicPr>
          <p:cNvPr id="6" name="Рисунок 5" descr="GRt5gr6Tc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786190"/>
            <a:ext cx="2714629" cy="27146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857625" y="857250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А Н. Радищев</a:t>
            </a:r>
          </a:p>
        </p:txBody>
      </p:sp>
      <p:pic>
        <p:nvPicPr>
          <p:cNvPr id="33795" name="Picture 5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734050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6135688" y="5878513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-428625" y="3357563"/>
            <a:ext cx="4591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Г.Р. Державин</a:t>
            </a:r>
          </a:p>
        </p:txBody>
      </p:sp>
      <p:pic>
        <p:nvPicPr>
          <p:cNvPr id="7" name="Рисунок 6" descr="94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57166"/>
            <a:ext cx="2214578" cy="28789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s05263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1714488"/>
            <a:ext cx="2658504" cy="32766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734050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6227763" y="5805488"/>
            <a:ext cx="2500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CCFF"/>
                </a:solidFill>
              </a:rPr>
              <a:t>Правильный ответ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1285875" y="692150"/>
            <a:ext cx="726598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99CCFF"/>
                </a:solidFill>
              </a:rPr>
              <a:t>К какому литературному направлению следует отнести роман А.С. Пушкина «Евгений Онегин»?</a:t>
            </a:r>
          </a:p>
        </p:txBody>
      </p:sp>
      <p:pic>
        <p:nvPicPr>
          <p:cNvPr id="8" name="Рисунок 7" descr="Евгений Онеги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214686"/>
            <a:ext cx="2440220" cy="3262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2143125" y="3000375"/>
            <a:ext cx="3479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800"/>
              <a:t>Реализм.</a:t>
            </a:r>
          </a:p>
          <a:p>
            <a:pPr marL="342900" indent="-342900"/>
            <a:r>
              <a:rPr lang="ru-RU" sz="2800"/>
              <a:t> </a:t>
            </a:r>
          </a:p>
          <a:p>
            <a:pPr marL="342900" indent="-342900">
              <a:buFontTx/>
              <a:buChar char="•"/>
            </a:pPr>
            <a:endParaRPr lang="ru-RU" sz="2800"/>
          </a:p>
          <a:p>
            <a:pPr marL="342900" indent="-342900">
              <a:buFontTx/>
              <a:buChar char="•"/>
            </a:pPr>
            <a:endParaRPr lang="ru-RU" sz="2800"/>
          </a:p>
        </p:txBody>
      </p:sp>
      <p:pic>
        <p:nvPicPr>
          <p:cNvPr id="35843" name="Picture 7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805488"/>
            <a:ext cx="5127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6280150" y="5949950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pic>
        <p:nvPicPr>
          <p:cNvPr id="8" name="Рисунок 7" descr="otv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714752"/>
            <a:ext cx="12192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1042988" y="549275"/>
            <a:ext cx="72199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99CCFF"/>
                </a:solidFill>
              </a:rPr>
              <a:t>Кому посвящена следующая эпитафия?</a:t>
            </a:r>
          </a:p>
          <a:p>
            <a:pPr algn="ctr"/>
            <a:endParaRPr lang="ru-RU">
              <a:solidFill>
                <a:srgbClr val="99CCFF"/>
              </a:solidFill>
            </a:endParaRPr>
          </a:p>
        </p:txBody>
      </p:sp>
      <p:pic>
        <p:nvPicPr>
          <p:cNvPr id="36867" name="Picture 6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734050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6156325" y="5805488"/>
            <a:ext cx="250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CCFF"/>
                </a:solidFill>
              </a:rPr>
              <a:t>Правильный ответ</a:t>
            </a:r>
          </a:p>
        </p:txBody>
      </p:sp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500063" y="1857375"/>
            <a:ext cx="8001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rgbClr val="FFFF00"/>
                </a:solidFill>
              </a:rPr>
              <a:t>Надгробный памятник гласит:</a:t>
            </a:r>
          </a:p>
          <a:p>
            <a:pPr algn="ctr"/>
            <a:r>
              <a:rPr lang="ru-RU" i="1">
                <a:solidFill>
                  <a:srgbClr val="FFFF00"/>
                </a:solidFill>
              </a:rPr>
              <a:t>Смиренный грешник…</a:t>
            </a:r>
          </a:p>
          <a:p>
            <a:pPr algn="ctr"/>
            <a:r>
              <a:rPr lang="ru-RU" i="1">
                <a:solidFill>
                  <a:srgbClr val="FFFF00"/>
                </a:solidFill>
              </a:rPr>
              <a:t>Господний раб и бригадир</a:t>
            </a:r>
          </a:p>
          <a:p>
            <a:pPr algn="ctr"/>
            <a:r>
              <a:rPr lang="ru-RU" i="1">
                <a:solidFill>
                  <a:srgbClr val="FFFF00"/>
                </a:solidFill>
              </a:rPr>
              <a:t>Под камнем сим вкушает мир.</a:t>
            </a:r>
          </a:p>
        </p:txBody>
      </p:sp>
      <p:pic>
        <p:nvPicPr>
          <p:cNvPr id="36870" name="Рисунок 8" descr="ques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4572000"/>
            <a:ext cx="1930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1095375" y="1028700"/>
            <a:ext cx="70770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Дмитрий Ларин.</a:t>
            </a:r>
          </a:p>
          <a:p>
            <a:pPr algn="ctr"/>
            <a:r>
              <a:rPr lang="ru-RU"/>
              <a:t>Герой романа «Евгений Онегин»</a:t>
            </a:r>
          </a:p>
        </p:txBody>
      </p:sp>
      <p:pic>
        <p:nvPicPr>
          <p:cNvPr id="37891" name="Picture 5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734050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6300788" y="5805488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pic>
        <p:nvPicPr>
          <p:cNvPr id="8" name="Рисунок 7" descr="otv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2971800"/>
            <a:ext cx="12192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900113" y="620713"/>
            <a:ext cx="7366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99CCFF"/>
                </a:solidFill>
              </a:rPr>
              <a:t>В какой части романа «Евгений Онегин» автор определил его как «собранье пёстрых глав»?</a:t>
            </a:r>
          </a:p>
        </p:txBody>
      </p:sp>
      <p:pic>
        <p:nvPicPr>
          <p:cNvPr id="38915" name="Picture 6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805488"/>
            <a:ext cx="5127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6156325" y="5876925"/>
            <a:ext cx="250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CCFF"/>
                </a:solidFill>
              </a:rPr>
              <a:t>Правильный ответ</a:t>
            </a:r>
          </a:p>
        </p:txBody>
      </p:sp>
      <p:pic>
        <p:nvPicPr>
          <p:cNvPr id="38917" name="Рисунок 7" descr="ques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4071938"/>
            <a:ext cx="1930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571472" y="642918"/>
            <a:ext cx="7993063" cy="5509200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Унылая пора! Очей очарованье!</a:t>
            </a:r>
          </a:p>
          <a:p>
            <a:pPr algn="ctr">
              <a:defRPr/>
            </a:pPr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Приятна мне твоя прощальная краса —</a:t>
            </a:r>
          </a:p>
          <a:p>
            <a:pPr algn="ctr">
              <a:defRPr/>
            </a:pPr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Люблю я пышное природы увяданье,</a:t>
            </a:r>
          </a:p>
          <a:p>
            <a:pPr algn="ctr">
              <a:defRPr/>
            </a:pPr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В багрец и в золото одетые леса,</a:t>
            </a:r>
          </a:p>
          <a:p>
            <a:pPr algn="ctr">
              <a:defRPr/>
            </a:pPr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В их сенях ветра шум и свежее дыханье,</a:t>
            </a:r>
          </a:p>
          <a:p>
            <a:pPr algn="ctr">
              <a:defRPr/>
            </a:pPr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И мглой волнистою покрыты небеса,</a:t>
            </a:r>
          </a:p>
          <a:p>
            <a:pPr algn="ctr">
              <a:defRPr/>
            </a:pPr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И редкий солнца луч, и первые морозы,</a:t>
            </a:r>
          </a:p>
          <a:p>
            <a:pPr algn="ctr">
              <a:defRPr/>
            </a:pPr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И отдаленные седой зимы угрозы.</a:t>
            </a:r>
          </a:p>
          <a:p>
            <a:pPr algn="r">
              <a:defRPr/>
            </a:pPr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А.С.Пушкин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6"/>
          <p:cNvSpPr txBox="1">
            <a:spLocks noChangeArrowheads="1"/>
          </p:cNvSpPr>
          <p:nvPr/>
        </p:nvSpPr>
        <p:spPr bwMode="auto">
          <a:xfrm>
            <a:off x="3357563" y="2928938"/>
            <a:ext cx="5399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В посвящении.</a:t>
            </a:r>
          </a:p>
        </p:txBody>
      </p:sp>
      <p:pic>
        <p:nvPicPr>
          <p:cNvPr id="39939" name="Picture 9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805488"/>
            <a:ext cx="5127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10"/>
          <p:cNvSpPr txBox="1">
            <a:spLocks noChangeArrowheads="1"/>
          </p:cNvSpPr>
          <p:nvPr/>
        </p:nvSpPr>
        <p:spPr bwMode="auto">
          <a:xfrm>
            <a:off x="6280150" y="5949950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pic>
        <p:nvPicPr>
          <p:cNvPr id="8" name="Рисунок 7" descr="6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429000"/>
            <a:ext cx="2586778" cy="30003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357563" y="2928938"/>
            <a:ext cx="5399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В посвящении.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805488"/>
            <a:ext cx="5127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6156325" y="5876925"/>
            <a:ext cx="250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CCFF"/>
                </a:solidFill>
              </a:rPr>
              <a:t>Правильный ответ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539750" y="908050"/>
            <a:ext cx="77771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FFFF00"/>
                </a:solidFill>
              </a:rPr>
              <a:t>Где встречается Татьяна с Евгением Онегиным после трёхлетней разлуки?</a:t>
            </a:r>
          </a:p>
        </p:txBody>
      </p:sp>
      <p:pic>
        <p:nvPicPr>
          <p:cNvPr id="8" name="Рисунок 7" descr="picturecontent-pid-6cb7-et-370568b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3" y="4071938"/>
            <a:ext cx="3357562" cy="2160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971550" y="400526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987" name="Text Box 8"/>
          <p:cNvSpPr txBox="1">
            <a:spLocks noChangeArrowheads="1"/>
          </p:cNvSpPr>
          <p:nvPr/>
        </p:nvSpPr>
        <p:spPr bwMode="auto">
          <a:xfrm>
            <a:off x="5076825" y="3716338"/>
            <a:ext cx="3548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В Петербурге</a:t>
            </a:r>
          </a:p>
        </p:txBody>
      </p:sp>
      <p:pic>
        <p:nvPicPr>
          <p:cNvPr id="41988" name="Picture 9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805488"/>
            <a:ext cx="5127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10"/>
          <p:cNvSpPr txBox="1">
            <a:spLocks noChangeArrowheads="1"/>
          </p:cNvSpPr>
          <p:nvPr/>
        </p:nvSpPr>
        <p:spPr bwMode="auto">
          <a:xfrm>
            <a:off x="6300788" y="5876925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pic>
        <p:nvPicPr>
          <p:cNvPr id="41990" name="Рисунок 10" descr="1236961272__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714375"/>
            <a:ext cx="4821238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735013" y="739775"/>
            <a:ext cx="7508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99CCFF"/>
                </a:solidFill>
              </a:rPr>
              <a:t>В ком из героев романа «Евгений Онегин» воплощён авторский идеал?</a:t>
            </a:r>
          </a:p>
        </p:txBody>
      </p:sp>
      <p:pic>
        <p:nvPicPr>
          <p:cNvPr id="43011" name="Picture 5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734050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6156325" y="5805488"/>
            <a:ext cx="250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CCFF"/>
                </a:solidFill>
              </a:rPr>
              <a:t>Правильный ответ</a:t>
            </a:r>
          </a:p>
        </p:txBody>
      </p:sp>
      <p:pic>
        <p:nvPicPr>
          <p:cNvPr id="7" name="Рисунок 6" descr="GRt5gr6Tc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000372"/>
            <a:ext cx="3500432" cy="35004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0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734050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21"/>
          <p:cNvSpPr txBox="1">
            <a:spLocks noChangeArrowheads="1"/>
          </p:cNvSpPr>
          <p:nvPr/>
        </p:nvSpPr>
        <p:spPr bwMode="auto">
          <a:xfrm>
            <a:off x="6135688" y="5805488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sp>
        <p:nvSpPr>
          <p:cNvPr id="44036" name="TextBox 18"/>
          <p:cNvSpPr txBox="1">
            <a:spLocks noChangeArrowheads="1"/>
          </p:cNvSpPr>
          <p:nvPr/>
        </p:nvSpPr>
        <p:spPr bwMode="auto">
          <a:xfrm>
            <a:off x="1928813" y="357188"/>
            <a:ext cx="3571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Татьяне Лариной.</a:t>
            </a:r>
          </a:p>
        </p:txBody>
      </p:sp>
      <p:pic>
        <p:nvPicPr>
          <p:cNvPr id="20" name="Рисунок 19" descr="1e7810a95c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2357430"/>
            <a:ext cx="2654984" cy="3405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285750" y="571500"/>
            <a:ext cx="8208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99CCFF"/>
                </a:solidFill>
              </a:rPr>
              <a:t>Назовите ведущую тему повести «Дубровский».</a:t>
            </a:r>
          </a:p>
        </p:txBody>
      </p:sp>
      <p:pic>
        <p:nvPicPr>
          <p:cNvPr id="45059" name="Picture 6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734050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6135688" y="5805488"/>
            <a:ext cx="2500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CCFF"/>
                </a:solidFill>
              </a:rPr>
              <a:t>Правильный ответ</a:t>
            </a:r>
          </a:p>
        </p:txBody>
      </p:sp>
      <p:pic>
        <p:nvPicPr>
          <p:cNvPr id="8" name="Рисунок 7" descr="251a31db3ce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1785926"/>
            <a:ext cx="3219450" cy="476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3924300" y="1100138"/>
            <a:ext cx="43195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Крестьянский бунт.</a:t>
            </a:r>
          </a:p>
        </p:txBody>
      </p:sp>
      <p:pic>
        <p:nvPicPr>
          <p:cNvPr id="46083" name="Picture 6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734050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6135688" y="5805488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pic>
        <p:nvPicPr>
          <p:cNvPr id="8" name="Рисунок 7" descr="1648_2-c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286124"/>
            <a:ext cx="3644838" cy="2226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734050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6135688" y="5805488"/>
            <a:ext cx="2500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CCFF"/>
                </a:solidFill>
              </a:rPr>
              <a:t>Правильный ответ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88" y="1214438"/>
            <a:ext cx="6929437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Какие символические цвета использует Пушкин для изображения Пугачёва?</a:t>
            </a:r>
          </a:p>
        </p:txBody>
      </p:sp>
      <p:pic>
        <p:nvPicPr>
          <p:cNvPr id="5" name="Рисунок 4" descr="142784_image_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4000504"/>
            <a:ext cx="1954525" cy="25717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734050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785813" y="2143125"/>
            <a:ext cx="7653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Белый, красный, чёрный.</a:t>
            </a: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6300788" y="5805488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pic>
        <p:nvPicPr>
          <p:cNvPr id="6" name="Рисунок 5" descr="otv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4000504"/>
            <a:ext cx="1609732" cy="12072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734050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611188" y="549275"/>
            <a:ext cx="7651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99CCFF"/>
                </a:solidFill>
              </a:rPr>
              <a:t>По какой причине у Дубровского отобрали имение?</a:t>
            </a: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6227763" y="5876925"/>
            <a:ext cx="2500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CCFF"/>
                </a:solidFill>
              </a:rPr>
              <a:t>Правильный ответ</a:t>
            </a:r>
          </a:p>
        </p:txBody>
      </p:sp>
      <p:pic>
        <p:nvPicPr>
          <p:cNvPr id="6" name="Рисунок 5" descr="___1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857628"/>
            <a:ext cx="3143252" cy="2357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191" name="Group 63"/>
          <p:cNvGraphicFramePr>
            <a:graphicFrameLocks noGrp="1"/>
          </p:cNvGraphicFramePr>
          <p:nvPr/>
        </p:nvGraphicFramePr>
        <p:xfrm>
          <a:off x="468313" y="214313"/>
          <a:ext cx="8247092" cy="6357983"/>
        </p:xfrm>
        <a:graphic>
          <a:graphicData uri="http://schemas.openxmlformats.org/drawingml/2006/table">
            <a:tbl>
              <a:tblPr/>
              <a:tblGrid>
                <a:gridCol w="1931529"/>
                <a:gridCol w="1263113"/>
                <a:gridCol w="1263112"/>
                <a:gridCol w="1263113"/>
                <a:gridCol w="1263112"/>
                <a:gridCol w="1263113"/>
              </a:tblGrid>
              <a:tr h="1313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Биография А.С.Пушкина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3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4" action="ppaction://hlinksldjump"/>
                        </a:rPr>
                        <a:t>200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5" action="ppaction://hlinksldjump"/>
                        </a:rPr>
                        <a:t>300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6" action="ppaction://hlinksldjump"/>
                        </a:rPr>
                        <a:t>400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7" action="ppaction://hlinksldjump"/>
                        </a:rPr>
                        <a:t>500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3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«Капитанская дочка»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8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9" action="ppaction://hlinksldjump"/>
                        </a:rPr>
                        <a:t>200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0" action="ppaction://hlinksldjump"/>
                        </a:rPr>
                        <a:t>300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1" action="ppaction://hlinksldjump"/>
                        </a:rPr>
                        <a:t>400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9" action="ppaction://hlinksldjump"/>
                        </a:rPr>
                        <a:t>500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Лирика А.С.Пушкина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2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3" action="ppaction://hlinksldjump"/>
                        </a:rPr>
                        <a:t>200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4" action="ppaction://hlinksldjump"/>
                        </a:rPr>
                        <a:t>300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5" action="ppaction://hlinksldjump"/>
                        </a:rPr>
                        <a:t>400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6" action="ppaction://hlinksldjump"/>
                        </a:rPr>
                        <a:t>500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4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«Евгений Онегин»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7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8" action="ppaction://hlinksldjump"/>
                        </a:rPr>
                        <a:t>200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9" action="ppaction://hlinksldjump"/>
                        </a:rPr>
                        <a:t>300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0" action="ppaction://hlinksldjump"/>
                        </a:rPr>
                        <a:t>400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1" action="ppaction://hlinksldjump"/>
                        </a:rPr>
                        <a:t>500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«Дубровский»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2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3" action="ppaction://hlinksldjump"/>
                        </a:rPr>
                        <a:t>200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4" action="ppaction://hlinksldjump"/>
                        </a:rPr>
                        <a:t>300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5" action="ppaction://hlinksldjump"/>
                        </a:rPr>
                        <a:t>400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6" action="ppaction://hlinksldjump"/>
                        </a:rPr>
                        <a:t>500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734050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879475" y="884238"/>
            <a:ext cx="7437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По ложному доносу.</a:t>
            </a: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6135688" y="5878513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pic>
        <p:nvPicPr>
          <p:cNvPr id="6" name="Рисунок 5" descr="35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3143248"/>
            <a:ext cx="2332615" cy="2998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734050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592138" y="1100138"/>
            <a:ext cx="75088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99CCFF"/>
                </a:solidFill>
              </a:rPr>
              <a:t>Дубровский-разбойник наказал приказчика Глобовой, потому что…</a:t>
            </a: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6135688" y="5878513"/>
            <a:ext cx="2500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Правильный ответ</a:t>
            </a:r>
          </a:p>
        </p:txBody>
      </p:sp>
      <p:pic>
        <p:nvPicPr>
          <p:cNvPr id="51205" name="Рисунок 5" descr="ques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4357688"/>
            <a:ext cx="1930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734050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1095375" y="1028700"/>
            <a:ext cx="7077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…он свалил на Дубровского пропажу денег.</a:t>
            </a: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6227763" y="5805488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pic>
        <p:nvPicPr>
          <p:cNvPr id="6" name="Рисунок 5" descr="52742673_d135b13662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643314"/>
            <a:ext cx="2970821" cy="23717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734050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1023938" y="1171575"/>
            <a:ext cx="7148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99CCFF"/>
                </a:solidFill>
              </a:rPr>
              <a:t>Роман заканчивается…</a:t>
            </a: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6135688" y="5805488"/>
            <a:ext cx="2500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CCFF"/>
                </a:solidFill>
              </a:rPr>
              <a:t>Правильный ответ</a:t>
            </a:r>
          </a:p>
        </p:txBody>
      </p:sp>
      <p:pic>
        <p:nvPicPr>
          <p:cNvPr id="53253" name="Рисунок 5" descr="ques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4286250"/>
            <a:ext cx="1930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734050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6135688" y="5878513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sp>
        <p:nvSpPr>
          <p:cNvPr id="54276" name="Прямоугольник 3"/>
          <p:cNvSpPr>
            <a:spLocks noChangeArrowheads="1"/>
          </p:cNvSpPr>
          <p:nvPr/>
        </p:nvSpPr>
        <p:spPr bwMode="auto">
          <a:xfrm>
            <a:off x="1071563" y="1857375"/>
            <a:ext cx="7143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…отъездом Дубровского за границу.</a:t>
            </a:r>
          </a:p>
        </p:txBody>
      </p:sp>
      <p:pic>
        <p:nvPicPr>
          <p:cNvPr id="5" name="Рисунок 4" descr="otv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4143380"/>
            <a:ext cx="12192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4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5805488"/>
            <a:ext cx="5127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5"/>
          <p:cNvSpPr txBox="1">
            <a:spLocks noChangeArrowheads="1"/>
          </p:cNvSpPr>
          <p:nvPr/>
        </p:nvSpPr>
        <p:spPr bwMode="auto">
          <a:xfrm>
            <a:off x="6372225" y="5949950"/>
            <a:ext cx="250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CCFF"/>
                </a:solidFill>
              </a:rPr>
              <a:t>Правильный ответ</a:t>
            </a:r>
          </a:p>
        </p:txBody>
      </p:sp>
      <p:sp>
        <p:nvSpPr>
          <p:cNvPr id="55300" name="Text Box 13"/>
          <p:cNvSpPr txBox="1">
            <a:spLocks noChangeArrowheads="1"/>
          </p:cNvSpPr>
          <p:nvPr/>
        </p:nvSpPr>
        <p:spPr bwMode="auto">
          <a:xfrm>
            <a:off x="571500" y="428625"/>
            <a:ext cx="77755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99CCFF"/>
                </a:solidFill>
              </a:rPr>
              <a:t>Какую форму для своего романа «Капитанская дочка» избрал автор?</a:t>
            </a:r>
          </a:p>
        </p:txBody>
      </p:sp>
      <p:pic>
        <p:nvPicPr>
          <p:cNvPr id="5" name="Рисунок 4" descr="Aleksander_Puszk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214686"/>
            <a:ext cx="1928826" cy="2372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734050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6135688" y="5878513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sp>
        <p:nvSpPr>
          <p:cNvPr id="56324" name="Text Box 13"/>
          <p:cNvSpPr txBox="1">
            <a:spLocks noChangeArrowheads="1"/>
          </p:cNvSpPr>
          <p:nvPr/>
        </p:nvSpPr>
        <p:spPr bwMode="auto">
          <a:xfrm>
            <a:off x="642938" y="2214563"/>
            <a:ext cx="7775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Мемуарная.</a:t>
            </a:r>
          </a:p>
        </p:txBody>
      </p:sp>
      <p:pic>
        <p:nvPicPr>
          <p:cNvPr id="5" name="Рисунок 4" descr="otv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786190"/>
            <a:ext cx="1928826" cy="1446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4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5805488"/>
            <a:ext cx="5127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35"/>
          <p:cNvSpPr txBox="1">
            <a:spLocks noChangeArrowheads="1"/>
          </p:cNvSpPr>
          <p:nvPr/>
        </p:nvSpPr>
        <p:spPr bwMode="auto">
          <a:xfrm>
            <a:off x="6372225" y="5949950"/>
            <a:ext cx="250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CCFF"/>
                </a:solidFill>
              </a:rPr>
              <a:t>Правильный ответ</a:t>
            </a: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2428875" y="1285875"/>
            <a:ext cx="184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00313" y="1071563"/>
            <a:ext cx="4786312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Кем был Владимир по «профессии»?</a:t>
            </a:r>
          </a:p>
        </p:txBody>
      </p:sp>
      <p:pic>
        <p:nvPicPr>
          <p:cNvPr id="57350" name="Рисунок 6" descr="ques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5" y="3786188"/>
            <a:ext cx="1930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734050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6135688" y="5878513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1785938" y="500063"/>
            <a:ext cx="4071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Гвардейский офицер.</a:t>
            </a:r>
          </a:p>
        </p:txBody>
      </p:sp>
      <p:pic>
        <p:nvPicPr>
          <p:cNvPr id="5" name="Рисунок 4" descr="1263647794_untitled-27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3286124"/>
            <a:ext cx="1600200" cy="2903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4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5805488"/>
            <a:ext cx="5127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35"/>
          <p:cNvSpPr txBox="1">
            <a:spLocks noChangeArrowheads="1"/>
          </p:cNvSpPr>
          <p:nvPr/>
        </p:nvSpPr>
        <p:spPr bwMode="auto">
          <a:xfrm>
            <a:off x="6372225" y="5949950"/>
            <a:ext cx="250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CCFF"/>
                </a:solidFill>
              </a:rPr>
              <a:t>Правильный ответ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0" y="1000125"/>
            <a:ext cx="600075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Какова основная проблематика повести «Капитанская дочка»?</a:t>
            </a:r>
          </a:p>
        </p:txBody>
      </p:sp>
      <p:pic>
        <p:nvPicPr>
          <p:cNvPr id="59397" name="Рисунок 4" descr="ques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4286250"/>
            <a:ext cx="1930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7"/>
          <p:cNvSpPr txBox="1">
            <a:spLocks noChangeArrowheads="1"/>
          </p:cNvSpPr>
          <p:nvPr/>
        </p:nvSpPr>
        <p:spPr bwMode="auto">
          <a:xfrm>
            <a:off x="2916238" y="1341438"/>
            <a:ext cx="54911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66FFCC"/>
                </a:solidFill>
              </a:rPr>
              <a:t>В каком городе родился А.С.Пушкин?</a:t>
            </a:r>
          </a:p>
        </p:txBody>
      </p:sp>
      <p:pic>
        <p:nvPicPr>
          <p:cNvPr id="14339" name="Picture 34" descr="ris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5805488"/>
            <a:ext cx="5127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35"/>
          <p:cNvSpPr txBox="1">
            <a:spLocks noChangeArrowheads="1"/>
          </p:cNvSpPr>
          <p:nvPr/>
        </p:nvSpPr>
        <p:spPr bwMode="auto">
          <a:xfrm>
            <a:off x="6372225" y="5949950"/>
            <a:ext cx="250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CCFF"/>
                </a:solidFill>
              </a:rPr>
              <a:t>Правильный ответ</a:t>
            </a:r>
          </a:p>
        </p:txBody>
      </p:sp>
      <p:pic>
        <p:nvPicPr>
          <p:cNvPr id="14341" name="Рисунок 5" descr="ques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2214563"/>
            <a:ext cx="1930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734050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6"/>
          <p:cNvSpPr txBox="1">
            <a:spLocks noChangeArrowheads="1"/>
          </p:cNvSpPr>
          <p:nvPr/>
        </p:nvSpPr>
        <p:spPr bwMode="auto">
          <a:xfrm>
            <a:off x="6135688" y="5878513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214313" y="642938"/>
            <a:ext cx="7143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Проблема роли народа в развитии общества.</a:t>
            </a:r>
          </a:p>
        </p:txBody>
      </p:sp>
      <p:pic>
        <p:nvPicPr>
          <p:cNvPr id="5" name="Рисунок 4" descr="1648_2-c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786190"/>
            <a:ext cx="2963200" cy="1810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4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5805488"/>
            <a:ext cx="5127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35"/>
          <p:cNvSpPr txBox="1">
            <a:spLocks noChangeArrowheads="1"/>
          </p:cNvSpPr>
          <p:nvPr/>
        </p:nvSpPr>
        <p:spPr bwMode="auto">
          <a:xfrm>
            <a:off x="6372225" y="5949950"/>
            <a:ext cx="250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CCFF"/>
                </a:solidFill>
              </a:rPr>
              <a:t>Правильный ответ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38" y="1214438"/>
            <a:ext cx="47863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Чей это портрет?</a:t>
            </a:r>
          </a:p>
        </p:txBody>
      </p:sp>
      <p:pic>
        <p:nvPicPr>
          <p:cNvPr id="5" name="Рисунок 4" descr="6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714356"/>
            <a:ext cx="2527693" cy="2931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1446" name="TextBox 5"/>
          <p:cNvSpPr txBox="1">
            <a:spLocks noChangeArrowheads="1"/>
          </p:cNvSpPr>
          <p:nvPr/>
        </p:nvSpPr>
        <p:spPr bwMode="auto">
          <a:xfrm>
            <a:off x="714375" y="2643188"/>
            <a:ext cx="47148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00"/>
                </a:solidFill>
              </a:rPr>
              <a:t>«Она была в белом утреннем платье, в ночном чепце и в душегрейке. Ей казалось лет сорок. Лицо её, полное и румяное, выражало важность и спокойствие, а голубые глаза и лёгкая улыбка имели прелесть неизъяснимую…»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734050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6135688" y="5878513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sp>
        <p:nvSpPr>
          <p:cNvPr id="62468" name="TextBox 4"/>
          <p:cNvSpPr txBox="1">
            <a:spLocks noChangeArrowheads="1"/>
          </p:cNvSpPr>
          <p:nvPr/>
        </p:nvSpPr>
        <p:spPr bwMode="auto">
          <a:xfrm>
            <a:off x="1571625" y="785813"/>
            <a:ext cx="4214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Екатерина </a:t>
            </a:r>
            <a:r>
              <a:rPr lang="en-US"/>
              <a:t>II</a:t>
            </a:r>
            <a:endParaRPr lang="ru-RU"/>
          </a:p>
        </p:txBody>
      </p:sp>
      <p:pic>
        <p:nvPicPr>
          <p:cNvPr id="6" name="Рисунок 5" descr="fbf9c2e60b43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2428868"/>
            <a:ext cx="2886075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928670"/>
            <a:ext cx="7215238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Поздравляю, Вы выиграли!</a:t>
            </a:r>
          </a:p>
        </p:txBody>
      </p:sp>
      <p:pic>
        <p:nvPicPr>
          <p:cNvPr id="63491" name="Picture 4" descr="ris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734050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6135688" y="5878513"/>
            <a:ext cx="238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на сайт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291512" cy="38719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Москве, шестого июня 1799 года.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3" name="Picture 7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5661025"/>
            <a:ext cx="5127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6208713" y="5805488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pic>
        <p:nvPicPr>
          <p:cNvPr id="8" name="Рисунок 7" descr="otv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3629020"/>
            <a:ext cx="2000264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3"/>
          <p:cNvSpPr txBox="1">
            <a:spLocks noChangeArrowheads="1"/>
          </p:cNvSpPr>
          <p:nvPr/>
        </p:nvSpPr>
        <p:spPr bwMode="auto">
          <a:xfrm>
            <a:off x="571500" y="428625"/>
            <a:ext cx="77755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99CCFF"/>
                </a:solidFill>
              </a:rPr>
              <a:t>Сколько лет было А.С.Пушкину, когда он стал лицеистом?</a:t>
            </a:r>
          </a:p>
        </p:txBody>
      </p:sp>
      <p:pic>
        <p:nvPicPr>
          <p:cNvPr id="16387" name="Picture 14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734050"/>
            <a:ext cx="5127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15"/>
          <p:cNvSpPr txBox="1">
            <a:spLocks noChangeArrowheads="1"/>
          </p:cNvSpPr>
          <p:nvPr/>
        </p:nvSpPr>
        <p:spPr bwMode="auto">
          <a:xfrm>
            <a:off x="6443663" y="5805488"/>
            <a:ext cx="2500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CCFF"/>
                </a:solidFill>
              </a:rPr>
              <a:t>Правильный ответ</a:t>
            </a:r>
          </a:p>
        </p:txBody>
      </p:sp>
      <p:pic>
        <p:nvPicPr>
          <p:cNvPr id="7" name="Рисунок 6" descr="center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2928934"/>
            <a:ext cx="1979957" cy="3033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258888" y="1052513"/>
            <a:ext cx="6645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12 лет.</a:t>
            </a:r>
          </a:p>
        </p:txBody>
      </p:sp>
      <p:pic>
        <p:nvPicPr>
          <p:cNvPr id="17411" name="Picture 6" descr="ris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5734050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6567488" y="5805488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Вернуться в игру</a:t>
            </a:r>
          </a:p>
        </p:txBody>
      </p:sp>
      <p:pic>
        <p:nvPicPr>
          <p:cNvPr id="6" name="Рисунок 5" descr="otv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3429000"/>
            <a:ext cx="2514613" cy="1885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84" name="Rectangle 68"/>
          <p:cNvSpPr>
            <a:spLocks noGrp="1" noChangeArrowheads="1"/>
          </p:cNvSpPr>
          <p:nvPr>
            <p:ph type="title"/>
          </p:nvPr>
        </p:nvSpPr>
        <p:spPr>
          <a:xfrm>
            <a:off x="539750" y="1412875"/>
            <a:ext cx="7848600" cy="12239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99CCFF"/>
                </a:solidFill>
                <a:latin typeface="Comic Sans MS" pitchFamily="66" charset="0"/>
              </a:rPr>
              <a:t>С каким литературным обществом связано имя А.С.Пушкина после окончания Лицея?</a:t>
            </a:r>
          </a:p>
        </p:txBody>
      </p:sp>
      <p:pic>
        <p:nvPicPr>
          <p:cNvPr id="18435" name="Picture 69" descr="ris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5661025"/>
            <a:ext cx="512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70"/>
          <p:cNvSpPr txBox="1">
            <a:spLocks noChangeArrowheads="1"/>
          </p:cNvSpPr>
          <p:nvPr/>
        </p:nvSpPr>
        <p:spPr bwMode="auto">
          <a:xfrm>
            <a:off x="6227763" y="5734050"/>
            <a:ext cx="2500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CCFF"/>
                </a:solidFill>
              </a:rPr>
              <a:t>Правильный ответ</a:t>
            </a:r>
          </a:p>
        </p:txBody>
      </p:sp>
      <p:pic>
        <p:nvPicPr>
          <p:cNvPr id="6" name="Рисунок 5" descr="Aleksander_Puszk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4214818"/>
            <a:ext cx="961644" cy="11826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руги">
  <a:themeElements>
    <a:clrScheme name="">
      <a:dk1>
        <a:srgbClr val="008AE8"/>
      </a:dk1>
      <a:lt1>
        <a:srgbClr val="FFFFFF"/>
      </a:lt1>
      <a:dk2>
        <a:srgbClr val="0033CC"/>
      </a:dk2>
      <a:lt2>
        <a:srgbClr val="CCECFF"/>
      </a:lt2>
      <a:accent1>
        <a:srgbClr val="0033CC"/>
      </a:accent1>
      <a:accent2>
        <a:srgbClr val="0033CC"/>
      </a:accent2>
      <a:accent3>
        <a:srgbClr val="AAADE2"/>
      </a:accent3>
      <a:accent4>
        <a:srgbClr val="DADADA"/>
      </a:accent4>
      <a:accent5>
        <a:srgbClr val="AAADE2"/>
      </a:accent5>
      <a:accent6>
        <a:srgbClr val="002DB9"/>
      </a:accent6>
      <a:hlink>
        <a:srgbClr val="66FFCC"/>
      </a:hlink>
      <a:folHlink>
        <a:srgbClr val="FFFF00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00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11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12">
        <a:dk1>
          <a:srgbClr val="008AE8"/>
        </a:dk1>
        <a:lt1>
          <a:srgbClr val="FFFFFF"/>
        </a:lt1>
        <a:dk2>
          <a:srgbClr val="0033CC"/>
        </a:dk2>
        <a:lt2>
          <a:srgbClr val="CCECFF"/>
        </a:lt2>
        <a:accent1>
          <a:srgbClr val="0033CC"/>
        </a:accent1>
        <a:accent2>
          <a:srgbClr val="0033CC"/>
        </a:accent2>
        <a:accent3>
          <a:srgbClr val="AAADE2"/>
        </a:accent3>
        <a:accent4>
          <a:srgbClr val="DADADA"/>
        </a:accent4>
        <a:accent5>
          <a:srgbClr val="AAADE2"/>
        </a:accent5>
        <a:accent6>
          <a:srgbClr val="002DB9"/>
        </a:accent6>
        <a:hlink>
          <a:srgbClr val="0033CC"/>
        </a:hlink>
        <a:folHlink>
          <a:srgbClr val="00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13">
        <a:dk1>
          <a:srgbClr val="008AE8"/>
        </a:dk1>
        <a:lt1>
          <a:srgbClr val="FFFFFF"/>
        </a:lt1>
        <a:dk2>
          <a:srgbClr val="0033CC"/>
        </a:dk2>
        <a:lt2>
          <a:srgbClr val="CCECFF"/>
        </a:lt2>
        <a:accent1>
          <a:srgbClr val="CCECFF"/>
        </a:accent1>
        <a:accent2>
          <a:srgbClr val="00FFFF"/>
        </a:accent2>
        <a:accent3>
          <a:srgbClr val="AAADE2"/>
        </a:accent3>
        <a:accent4>
          <a:srgbClr val="DADADA"/>
        </a:accent4>
        <a:accent5>
          <a:srgbClr val="E2F4FF"/>
        </a:accent5>
        <a:accent6>
          <a:srgbClr val="00E7E7"/>
        </a:accent6>
        <a:hlink>
          <a:srgbClr val="CCFFFF"/>
        </a:hlink>
        <a:folHlink>
          <a:srgbClr val="00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14">
        <a:dk1>
          <a:srgbClr val="008AE8"/>
        </a:dk1>
        <a:lt1>
          <a:srgbClr val="FFFFFF"/>
        </a:lt1>
        <a:dk2>
          <a:srgbClr val="0033CC"/>
        </a:dk2>
        <a:lt2>
          <a:srgbClr val="CCECFF"/>
        </a:lt2>
        <a:accent1>
          <a:srgbClr val="0033CC"/>
        </a:accent1>
        <a:accent2>
          <a:srgbClr val="0033CC"/>
        </a:accent2>
        <a:accent3>
          <a:srgbClr val="AAADE2"/>
        </a:accent3>
        <a:accent4>
          <a:srgbClr val="DADADA"/>
        </a:accent4>
        <a:accent5>
          <a:srgbClr val="AAADE2"/>
        </a:accent5>
        <a:accent6>
          <a:srgbClr val="002DB9"/>
        </a:accent6>
        <a:hlink>
          <a:srgbClr val="99FF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15">
        <a:dk1>
          <a:srgbClr val="008AE8"/>
        </a:dk1>
        <a:lt1>
          <a:srgbClr val="FFFFFF"/>
        </a:lt1>
        <a:dk2>
          <a:srgbClr val="0033CC"/>
        </a:dk2>
        <a:lt2>
          <a:srgbClr val="CCECFF"/>
        </a:lt2>
        <a:accent1>
          <a:srgbClr val="0033CC"/>
        </a:accent1>
        <a:accent2>
          <a:srgbClr val="0033CC"/>
        </a:accent2>
        <a:accent3>
          <a:srgbClr val="AAADE2"/>
        </a:accent3>
        <a:accent4>
          <a:srgbClr val="DADADA"/>
        </a:accent4>
        <a:accent5>
          <a:srgbClr val="AAADE2"/>
        </a:accent5>
        <a:accent6>
          <a:srgbClr val="002DB9"/>
        </a:accent6>
        <a:hlink>
          <a:srgbClr val="99FFCC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16">
        <a:dk1>
          <a:srgbClr val="008AE8"/>
        </a:dk1>
        <a:lt1>
          <a:srgbClr val="FFFFFF"/>
        </a:lt1>
        <a:dk2>
          <a:srgbClr val="0033CC"/>
        </a:dk2>
        <a:lt2>
          <a:srgbClr val="CCECFF"/>
        </a:lt2>
        <a:accent1>
          <a:srgbClr val="0033CC"/>
        </a:accent1>
        <a:accent2>
          <a:srgbClr val="0033CC"/>
        </a:accent2>
        <a:accent3>
          <a:srgbClr val="AAADE2"/>
        </a:accent3>
        <a:accent4>
          <a:srgbClr val="DADADA"/>
        </a:accent4>
        <a:accent5>
          <a:srgbClr val="AAADE2"/>
        </a:accent5>
        <a:accent6>
          <a:srgbClr val="002DB9"/>
        </a:accent6>
        <a:hlink>
          <a:srgbClr val="FF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2704</TotalTime>
  <Words>699</Words>
  <Application>Microsoft Office PowerPoint</Application>
  <PresentationFormat>Экран (4:3)</PresentationFormat>
  <Paragraphs>166</Paragraphs>
  <Slides>53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53</vt:i4>
      </vt:variant>
    </vt:vector>
  </HeadingPairs>
  <TitlesOfParts>
    <vt:vector size="61" baseType="lpstr">
      <vt:lpstr>Comic Sans MS</vt:lpstr>
      <vt:lpstr>Arial</vt:lpstr>
      <vt:lpstr>Wingdings</vt:lpstr>
      <vt:lpstr>Century Schoolbook</vt:lpstr>
      <vt:lpstr>Wingdings 2</vt:lpstr>
      <vt:lpstr>Arial Unicode MS</vt:lpstr>
      <vt:lpstr>Круги</vt:lpstr>
      <vt:lpstr>Эркер</vt:lpstr>
      <vt:lpstr>Слайд 1</vt:lpstr>
      <vt:lpstr>При проведении данного урока используется идея телевизионной передачи</vt:lpstr>
      <vt:lpstr>Слайд 3</vt:lpstr>
      <vt:lpstr>Слайд 4</vt:lpstr>
      <vt:lpstr>Слайд 5</vt:lpstr>
      <vt:lpstr>В Москве, шестого июня 1799 года.  </vt:lpstr>
      <vt:lpstr>Слайд 7</vt:lpstr>
      <vt:lpstr>Слайд 8</vt:lpstr>
      <vt:lpstr>С каким литературным обществом связано имя А.С.Пушкина после окончания Лицея?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Своя игра. А.С. Пушкин.</dc:subject>
  <dc:creator>Авдеева Людмила</dc:creator>
  <cp:lastModifiedBy>Шура</cp:lastModifiedBy>
  <cp:revision>157</cp:revision>
  <dcterms:created xsi:type="dcterms:W3CDTF">2008-01-28T09:22:17Z</dcterms:created>
  <dcterms:modified xsi:type="dcterms:W3CDTF">2010-02-04T16:36:18Z</dcterms:modified>
  <cp:version>1</cp:version>
</cp:coreProperties>
</file>