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3643314"/>
            <a:ext cx="7772400" cy="1975104"/>
          </a:xfrm>
        </p:spPr>
        <p:txBody>
          <a:bodyPr/>
          <a:lstStyle/>
          <a:p>
            <a:r>
              <a:rPr lang="ru-RU" dirty="0" smtClean="0"/>
              <a:t>Байронизм Лермонтова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635795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© </a:t>
                      </a:r>
                      <a:r>
                        <a:rPr lang="ru-RU" dirty="0" err="1" smtClean="0">
                          <a:solidFill>
                            <a:srgbClr val="002060"/>
                          </a:solidFill>
                        </a:rPr>
                        <a:t>Евдокименко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Иван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, 2010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d6ba1ca9881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018" b="17018"/>
          <a:stretch>
            <a:fillRect/>
          </a:stretch>
        </p:blipFill>
        <p:spPr>
          <a:xfrm rot="420000">
            <a:off x="3437059" y="1195394"/>
            <a:ext cx="4617720" cy="3931920"/>
          </a:xfrm>
        </p:spPr>
      </p:pic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428596" y="142852"/>
            <a:ext cx="2533680" cy="6429419"/>
          </a:xfrm>
        </p:spPr>
        <p:txBody>
          <a:bodyPr>
            <a:normAutofit fontScale="47500" lnSpcReduction="20000"/>
          </a:bodyPr>
          <a:lstStyle/>
          <a:p>
            <a:r>
              <a:rPr lang="ru-RU" sz="2000" dirty="0" smtClean="0"/>
              <a:t>Популярности английского поэта среди русских читателей помимо таланта, смелых и независимых политических взглядов способствовало то, что в этот период в Италии, где жил тогда Байрон, бывало много русских дворян. Они приезжали туда на отдых и в качестве туристов, подолгу жили в этой стране. «Одна из причин сближения России с Байроном, </a:t>
            </a:r>
            <a:r>
              <a:rPr lang="ru-RU" sz="2000" dirty="0" smtClean="0"/>
              <a:t>безусловно, </a:t>
            </a:r>
            <a:r>
              <a:rPr lang="ru-RU" sz="2000" dirty="0" smtClean="0"/>
              <a:t>заключается в увлечении Италией - идеалом южной красоты, теплой и солнечной страной, так непохожей на Россию». Участие Байрона в движении карбонариев и впоследствии в освободительном движении греческого народа было ещё одной причиной его популярности в России. «Усиление интереса к Байрону в русских читательских кругах стояло в прямой связи с обострением общественно-политического недовольства в широких кругах русской дворянской интеллигенции и активизации тайных обществ, вроде Союза Спасения и Союза </a:t>
            </a:r>
            <a:r>
              <a:rPr lang="ru-RU" sz="2000" dirty="0" smtClean="0"/>
              <a:t>Благоденствия</a:t>
            </a:r>
            <a:r>
              <a:rPr lang="ru-RU" sz="2000" dirty="0" smtClean="0"/>
              <a:t>. Произведения Байрона отвечали нарождавшимся общественным оппозиционным настроениям». Ещё одной причиной популярности Байрона среди русских читателей и писателей был низкий уровень философского образования в России. Правительство боялось вольнодумства и не поощряло всестороннее и полноценное изучение философских систем и течений « философское образование и просвещение, круг философских идей, доступных писателю, входили в его сознание не столько путём прямого, обеспеченного организацией высшей школы изучения философии, сколько более косвенными путями - через журналистику </a:t>
            </a:r>
            <a:r>
              <a:rPr lang="ru-RU" sz="2000" dirty="0" smtClean="0"/>
              <a:t>и в </a:t>
            </a:r>
            <a:r>
              <a:rPr lang="ru-RU" sz="2000" dirty="0" smtClean="0"/>
              <a:t>особенности через изучение поэтов, драматургов и прозаиков Запада, творчество которых оказалось насыщенным философскими, моральными, психологическими и эстетическими идеями.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571472" y="142852"/>
            <a:ext cx="2514600" cy="6572296"/>
          </a:xfrm>
        </p:spPr>
        <p:txBody>
          <a:bodyPr>
            <a:normAutofit lnSpcReduction="10000"/>
          </a:bodyPr>
          <a:lstStyle/>
          <a:p>
            <a:r>
              <a:rPr lang="ru-RU" sz="1000" b="0" dirty="0" smtClean="0"/>
              <a:t>Именно Лермонтов в 1832 году, будучи в возрасте восемнадцати лет, ясно и прямо сказал о себе и о Байроне:</a:t>
            </a:r>
          </a:p>
          <a:p>
            <a:r>
              <a:rPr lang="ru-RU" sz="1000" b="0" dirty="0" smtClean="0"/>
              <a:t>Нет, я не Байрон, я другой, Ещё неведомый избранник, Как он </a:t>
            </a:r>
            <a:r>
              <a:rPr lang="ru-RU" sz="1000" b="0" dirty="0" smtClean="0"/>
              <a:t>,гонимый </a:t>
            </a:r>
            <a:r>
              <a:rPr lang="ru-RU" sz="1000" b="0" dirty="0" smtClean="0"/>
              <a:t>миром странник, Но только с русскою душой. Я раньше начал, кончу ране, Мой ум не много совершит, В душе моей, как в океане, Надежд разбитых груз лежит. Кто может, океан угрюмый, Твои изведать тайны? Кто Толпе мои расскажет думы? Я - или бог - или никто!</a:t>
            </a:r>
          </a:p>
          <a:p>
            <a:r>
              <a:rPr lang="ru-RU" sz="1000" b="0" dirty="0" smtClean="0"/>
              <a:t>Лермонтов подчеркнул свою творческую самобытность (« я другой»). Сказал о своей духовной близости с английским поэтом («Как он »). Указал на различие между собой и Байроном (но только с русскою душой».). И предсказал своё будущее («кончу ран»).</a:t>
            </a:r>
          </a:p>
          <a:p>
            <a:r>
              <a:rPr lang="ru-RU" sz="1000" dirty="0" smtClean="0"/>
              <a:t>Байрон стал наставником Лермонтова, поэт изучал все, что было связано с английским лордом. Лермонтов упорно проводил параллели между его и своей судьбою:</a:t>
            </a:r>
          </a:p>
          <a:p>
            <a:r>
              <a:rPr lang="ru-RU" sz="1000" dirty="0" smtClean="0"/>
              <a:t>Я молод; но кипят на сердце звуки,</a:t>
            </a:r>
          </a:p>
          <a:p>
            <a:r>
              <a:rPr lang="ru-RU" sz="1000" dirty="0" smtClean="0"/>
              <a:t>И Байрона достигнуть я б хотел;</a:t>
            </a:r>
          </a:p>
          <a:p>
            <a:r>
              <a:rPr lang="ru-RU" sz="1000" dirty="0" smtClean="0"/>
              <a:t>У нас одна душа, одни и те же муки,</a:t>
            </a:r>
          </a:p>
          <a:p>
            <a:r>
              <a:rPr lang="ru-RU" sz="1000" dirty="0" smtClean="0"/>
              <a:t>О, если б одинаков был удел!</a:t>
            </a:r>
          </a:p>
          <a:p>
            <a:r>
              <a:rPr lang="ru-RU" sz="1000" dirty="0" smtClean="0"/>
              <a:t>В своих тетрадях поэт писал: «</a:t>
            </a:r>
            <a:r>
              <a:rPr lang="ru-RU" sz="1000" i="1" dirty="0" smtClean="0"/>
              <a:t>Еще сходство в жизни моей с лордом Байроном: его матери в Шотландии предсказала старуха, что он будет великий человек и будет два раза женат; про меня на Кавказе старуха предсказала то же самое моей бабушке. Дай Бог, чтобы и надо мной сбылось, хотя б я был так же несчастлив, как Байрон</a:t>
            </a:r>
            <a:r>
              <a:rPr lang="ru-RU" sz="1000" dirty="0" smtClean="0"/>
              <a:t>».</a:t>
            </a:r>
          </a:p>
          <a:p>
            <a:endParaRPr lang="ru-RU" sz="1000" b="0" dirty="0" smtClean="0"/>
          </a:p>
        </p:txBody>
      </p:sp>
      <p:pic>
        <p:nvPicPr>
          <p:cNvPr id="10" name="Содержимое 9" descr="654ad778867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28992" y="214290"/>
            <a:ext cx="2636062" cy="3214710"/>
          </a:xfrm>
        </p:spPr>
      </p:pic>
      <p:pic>
        <p:nvPicPr>
          <p:cNvPr id="11" name="Содержимое 10" descr="54915688_1265643902_9284548_bayron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6715140" y="3286124"/>
            <a:ext cx="2134301" cy="313689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14290"/>
            <a:ext cx="4386266" cy="579281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Мрачный холод черной байроновской тоги тесно сросся в нашем сознании с образом Лермонтова. Даже в школе на уроках литературы учителя рисуют портрет высокомерного, отгороженного человека, замкнутого и трагичного. В критике можно часто встретить утверждение, что Лермонтов прожил «однообразную и уединенную жизнь». Это писали о Лермонтове, чья жизнь полна самых драматичных эпизодов и который знал и так понимал жизнь, как знали и понимали из его современников очень немногие.</a:t>
            </a:r>
          </a:p>
          <a:p>
            <a:r>
              <a:rPr lang="ru-RU" dirty="0" smtClean="0"/>
              <a:t>Может быть, он казался неприступным и надменным, но только тем, кто не знал его близко. На самом деле Лермонтов был очень чувствительным, всегда жил сердцем, постоянно влюблялся. Он мог казаться язвительным и колким, мог обидеть, но за всем этим скрывались непомерная грусть, тяжелые думы и пылкие чувства:</a:t>
            </a:r>
          </a:p>
          <a:p>
            <a:r>
              <a:rPr lang="ru-RU" dirty="0" smtClean="0"/>
              <a:t>Я холоден и горд; и даже злым</a:t>
            </a:r>
          </a:p>
          <a:p>
            <a:r>
              <a:rPr lang="ru-RU" dirty="0" smtClean="0"/>
              <a:t>Толпе </a:t>
            </a:r>
            <a:r>
              <a:rPr lang="ru-RU" dirty="0" err="1" smtClean="0"/>
              <a:t>кажуся</a:t>
            </a:r>
            <a:r>
              <a:rPr lang="ru-RU" dirty="0" smtClean="0"/>
              <a:t>; но ужель она</a:t>
            </a:r>
          </a:p>
          <a:p>
            <a:r>
              <a:rPr lang="ru-RU" dirty="0" smtClean="0"/>
              <a:t>Проникнуть дерзко в сердце мне должна?</a:t>
            </a:r>
          </a:p>
          <a:p>
            <a:r>
              <a:rPr lang="ru-RU" dirty="0" smtClean="0"/>
              <a:t>Зачем ей знать, что в нем заключено?</a:t>
            </a:r>
          </a:p>
          <a:p>
            <a:r>
              <a:rPr lang="ru-RU" dirty="0" smtClean="0"/>
              <a:t>Огонь иль сумрак там – ей все равно.</a:t>
            </a:r>
          </a:p>
          <a:p>
            <a:r>
              <a:rPr lang="ru-RU" dirty="0" smtClean="0"/>
              <a:t>Лермонтов вверял бумаге каждое движение своей души. Он пользовался каждым попадавшимся клочком бумаги и даже сам шутил над «</a:t>
            </a:r>
            <a:r>
              <a:rPr lang="ru-RU" i="1" dirty="0" smtClean="0"/>
              <a:t>этою смешною страстью своею всюду оставлять следы своего существования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В свои неполные двадцать семь лет Лермонтов успел обрести то, что другие ищут и часто не находят на протяжении всей жизни. Его совершенное владение формой и удивительно бесхитростное выражение чувств было присуще далеко не всем нашим литературным деятелям и в зрелые годы.</a:t>
            </a:r>
          </a:p>
          <a:p>
            <a:r>
              <a:rPr lang="ru-RU" dirty="0" smtClean="0"/>
              <a:t>Ни один поэт не будит во мне столько чувств и эмоций, как Михаил Лермонтов. За тринадцать лет своего творчества он сумел так полно раскрыться как поэт, как писатель, как художник слова, что навсегда останется в сердце русского человека. Именно русского! Лермонтов не стал мировым поэтом, но то, что нашло отражение в его лирике, оказалось очень глубоко и сугубо национально. Прочувствуйте его стихи, впитайте его скорбь, услышьте голос его души и Вы поймете, каким он был человеком.</a:t>
            </a:r>
          </a:p>
          <a:p>
            <a:endParaRPr lang="ru-RU" dirty="0"/>
          </a:p>
        </p:txBody>
      </p:sp>
      <p:pic>
        <p:nvPicPr>
          <p:cNvPr id="5" name="Содержимое 4" descr="33582b5352f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214942" y="714356"/>
            <a:ext cx="3606085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</TotalTime>
  <Words>852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Метро</vt:lpstr>
      <vt:lpstr>Байронизм Лермонтова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Байронизм Лермонтова</dc:title>
  <dc:creator>Семья</dc:creator>
  <cp:lastModifiedBy>Шура</cp:lastModifiedBy>
  <cp:revision>4</cp:revision>
  <dcterms:created xsi:type="dcterms:W3CDTF">2010-03-16T18:13:37Z</dcterms:created>
  <dcterms:modified xsi:type="dcterms:W3CDTF">2010-03-29T16:26:01Z</dcterms:modified>
</cp:coreProperties>
</file>